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8" r:id="rId3"/>
    <p:sldId id="262" r:id="rId4"/>
    <p:sldId id="263" r:id="rId5"/>
    <p:sldId id="264" r:id="rId6"/>
    <p:sldId id="265" r:id="rId7"/>
    <p:sldId id="257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48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30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6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13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08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10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58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21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0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55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79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60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85" r:id="rId5"/>
    <p:sldLayoutId id="2147483679" r:id="rId6"/>
    <p:sldLayoutId id="2147483680" r:id="rId7"/>
    <p:sldLayoutId id="2147483681" r:id="rId8"/>
    <p:sldLayoutId id="2147483684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4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472B899-9BAA-4120-ABDF-C37ED56BD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3F681-4EC3-448E-AA68-705A0612E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814" y="640081"/>
            <a:ext cx="3659246" cy="2566652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4000" b="1" dirty="0">
                <a:solidFill>
                  <a:schemeClr val="tx1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Coronavirus Pandemic Speeds Shift to Cleaner Energy</a:t>
            </a:r>
            <a:br>
              <a:rPr lang="en-US" sz="2200" b="1" dirty="0">
                <a:solidFill>
                  <a:schemeClr val="tx1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1E33B-928E-4EC3-86DE-C0DA0965E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814" y="3911015"/>
            <a:ext cx="3659246" cy="2510689"/>
          </a:xfrm>
        </p:spPr>
        <p:txBody>
          <a:bodyPr>
            <a:normAutofit/>
          </a:bodyPr>
          <a:lstStyle/>
          <a:p>
            <a:r>
              <a:rPr lang="en-US" sz="1600" b="1" dirty="0"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WSJ Oct 13</a:t>
            </a:r>
            <a:r>
              <a:rPr lang="en-US" sz="1600" b="1"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2020</a:t>
            </a:r>
            <a:endParaRPr lang="en-US" sz="1600" b="1" dirty="0"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4FFEA-BFDD-4603-ADBD-7B4A054D7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394" r="1" b="8328"/>
          <a:stretch/>
        </p:blipFill>
        <p:spPr>
          <a:xfrm>
            <a:off x="4635092" y="10"/>
            <a:ext cx="7556906" cy="338327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429000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CBD4E23-D56E-48CB-A31F-09699C3C93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292" r="1" b="14430"/>
          <a:stretch/>
        </p:blipFill>
        <p:spPr>
          <a:xfrm>
            <a:off x="4635097" y="3474720"/>
            <a:ext cx="7556889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32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61B2A784-4501-42A8-86DF-DB27DE39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256" cy="64008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F6B69-C79C-42B6-A428-CA41EEC5B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852" y="284480"/>
            <a:ext cx="6162268" cy="1422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latin typeface="Avenir Next LT Pro" panose="020B0504020202020204" pitchFamily="34" charset="0"/>
              </a:rPr>
              <a:t>International Energy Agency (IEA)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330AB8-A767-46C8-ABEF-2477854EF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498" y="0"/>
            <a:ext cx="4901184" cy="4021058"/>
          </a:xfrm>
          <a:prstGeom prst="rect">
            <a:avLst/>
          </a:prstGeom>
          <a:solidFill>
            <a:srgbClr val="70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81035-4988-4705-931A-A9EB41147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32" y="883074"/>
            <a:ext cx="4156516" cy="225490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8E62604-C40E-4D56-9D66-FD94B0CA4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498" y="4241249"/>
            <a:ext cx="4901184" cy="2616751"/>
          </a:xfrm>
          <a:prstGeom prst="rect">
            <a:avLst/>
          </a:prstGeom>
          <a:solidFill>
            <a:srgbClr val="70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79B4AB88-B64C-4B7E-93AD-99DD39F5B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466" y="4570358"/>
            <a:ext cx="3673248" cy="19873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A32E9F-0BD5-4516-9F94-CEDEDC3C0EEE}"/>
              </a:ext>
            </a:extLst>
          </p:cNvPr>
          <p:cNvSpPr txBox="1"/>
          <p:nvPr/>
        </p:nvSpPr>
        <p:spPr>
          <a:xfrm>
            <a:off x="5979016" y="1818640"/>
            <a:ext cx="5908184" cy="473911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Advisor Body of OECD </a:t>
            </a:r>
            <a:r>
              <a:rPr lang="en-U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(Organization for Economic Cooperation and Development)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6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venir Next LT Pro" panose="020B0504020202020204" pitchFamily="34" charset="0"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Mission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The IEA works with governments and industry to shape a secure and sustainable energy future for all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venir Next LT Pro" panose="020B0504020202020204" pitchFamily="34" charset="0"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Programs &amp; Initiatives </a:t>
            </a:r>
          </a:p>
          <a:p>
            <a:pPr marL="285750" indent="-285750"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Ensure energy security</a:t>
            </a:r>
          </a:p>
          <a:p>
            <a:pPr marL="285750" indent="-285750"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T</a:t>
            </a:r>
            <a:r>
              <a:rPr 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rack clean energy transitions</a:t>
            </a:r>
          </a:p>
          <a:p>
            <a:pPr marL="285750" indent="-285750"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C</a:t>
            </a:r>
            <a:r>
              <a:rPr 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ollect data</a:t>
            </a:r>
          </a:p>
          <a:p>
            <a:pPr marL="285750" indent="-285750"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rPr>
              <a:t>P</a:t>
            </a:r>
            <a:r>
              <a:rPr 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rovide training worldwide 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16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venir Next LT Pro" panose="020B0504020202020204" pitchFamily="34" charset="0"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Membership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r>
              <a:rPr 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venir Next LT Pro" panose="020B0504020202020204" pitchFamily="34" charset="0"/>
              </a:rPr>
              <a:t>The IEA is made up of 30 member countries and 8 association countries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</a:pPr>
            <a:endParaRPr lang="en-US" sz="9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Calibri" panose="020F0502020204030204" pitchFamily="34" charset="0"/>
              <a:buChar char="•"/>
            </a:pP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161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8D018-CF63-40FB-97D9-8D5227CD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71" y="723904"/>
            <a:ext cx="6609080" cy="133560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Coronavirus Pandemic </a:t>
            </a:r>
            <a:r>
              <a:rPr lang="en-US" sz="4000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Impacts Demand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5896" y="2353592"/>
            <a:ext cx="53035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A5E6B-D7DC-4132-B98D-6F0F7E404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71" y="2469545"/>
            <a:ext cx="6374545" cy="427250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venir Next LT Pro" panose="020B0504020202020204" pitchFamily="34" charset="0"/>
              </a:rPr>
              <a:t>Energy Industry Crippled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Electricity demand dropped worldwide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Transportation fuel shrunk dramatically due to travel ban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Oil &amp; Gas took the largest hits, while Renewables held up the best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Avenir Next LT Pro" panose="020B0504020202020204" pitchFamily="34" charset="0"/>
            </a:endParaRPr>
          </a:p>
          <a:p>
            <a:r>
              <a:rPr lang="en-US" sz="2000" b="1" dirty="0">
                <a:latin typeface="Avenir Next LT Pro" panose="020B0504020202020204" pitchFamily="34" charset="0"/>
              </a:rPr>
              <a:t>Projected Investment Cuts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Capital spending on energy expected to plunge by 18%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Global energy demand expected to fall 5%.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Avenir Next LT Pro" panose="020B0504020202020204" pitchFamily="34" charset="0"/>
              </a:rPr>
              <a:t>Coal demand expect to be less than a fifth of the global energy mix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Avenir Next LT Pro" panose="020B05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Avenir Next LT Pro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C70121-2271-47F0-8F64-1C021F4EA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807" y="262926"/>
            <a:ext cx="4913802" cy="60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73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8D018-CF63-40FB-97D9-8D5227CD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516835"/>
            <a:ext cx="5614035" cy="166650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Recovery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1DD0C-E253-4766-B8F8-3A73F3205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2523849"/>
            <a:ext cx="5204460" cy="3345243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IEA expects Renewables to provide 80% of the growth in global electricity demand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Expected “Boom” in Renewable Energies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Renewables’ stable returns attract investors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Investment strategies of energy companies are being adjusted in favor of renewables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OECD nations don’t plan on returning to pre-pandemic petroleum levels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CDCF5C-C257-4F0E-938D-498E30127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7" y="144847"/>
            <a:ext cx="5204460" cy="639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8D018-CF63-40FB-97D9-8D5227CD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516835"/>
            <a:ext cx="5614035" cy="166650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Oil Demand Expected Return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1DD0C-E253-4766-B8F8-3A73F3205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2523849"/>
            <a:ext cx="5204460" cy="3345243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Nations with developing economies will lead to oil demand recovery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Oil &amp; gas expected to make up half of global energy mix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Greenhouse gas emissions continuing to increase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0"/>
              </a:rPr>
              <a:t>New government policies needed to lower emissions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9E42E1-60B8-4D15-B73F-B9FA8F88C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5" y="170067"/>
            <a:ext cx="6069489" cy="40495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F6C6BA-105B-4181-96D7-BD7603690AF9}"/>
              </a:ext>
            </a:extLst>
          </p:cNvPr>
          <p:cNvSpPr txBox="1"/>
          <p:nvPr/>
        </p:nvSpPr>
        <p:spPr>
          <a:xfrm rot="10800000" flipH="1" flipV="1">
            <a:off x="5857875" y="4736404"/>
            <a:ext cx="6286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Avenir Next LT Pro" panose="020B0504020202020204" pitchFamily="34" charset="0"/>
              </a:rPr>
              <a:t>“Oil and natural gas will continue to be a significant source of that energy for decades to come.”</a:t>
            </a:r>
          </a:p>
          <a:p>
            <a:endParaRPr lang="en-US" b="1" i="1" dirty="0">
              <a:latin typeface="Avenir Next LT Pro" panose="020B0504020202020204" pitchFamily="34" charset="0"/>
            </a:endParaRPr>
          </a:p>
          <a:p>
            <a:pPr algn="r"/>
            <a:r>
              <a:rPr lang="en-US" b="1" i="1" dirty="0">
                <a:latin typeface="Avenir Next LT Pro" panose="020B0504020202020204" pitchFamily="34" charset="0"/>
              </a:rPr>
              <a:t>-</a:t>
            </a:r>
            <a:r>
              <a:rPr lang="en-US" b="1" dirty="0">
                <a:latin typeface="Avenir Next LT Pro" panose="020B0504020202020204" pitchFamily="34" charset="0"/>
              </a:rPr>
              <a:t>Frank </a:t>
            </a:r>
            <a:r>
              <a:rPr lang="en-US" b="1" dirty="0" err="1">
                <a:latin typeface="Avenir Next LT Pro" panose="020B0504020202020204" pitchFamily="34" charset="0"/>
              </a:rPr>
              <a:t>Macchiarola</a:t>
            </a:r>
            <a:r>
              <a:rPr lang="en-US" b="1" dirty="0">
                <a:latin typeface="Avenir Next LT Pro" panose="020B0504020202020204" pitchFamily="34" charset="0"/>
              </a:rPr>
              <a:t> </a:t>
            </a:r>
          </a:p>
          <a:p>
            <a:pPr algn="r"/>
            <a:r>
              <a:rPr lang="en-US" dirty="0">
                <a:latin typeface="Avenir Next LT Pro" panose="020B0504020202020204" pitchFamily="34" charset="0"/>
              </a:rPr>
              <a:t>VP of American Petroleum Institute</a:t>
            </a:r>
            <a:endParaRPr lang="en-US" b="1" i="1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986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8D018-CF63-40FB-97D9-8D5227CD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516835"/>
            <a:ext cx="5344159" cy="166650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IEA Investment Forecasts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Content Placeholder 16" descr="Graphical user interface, timeline&#10;&#10;Description automatically generated">
            <a:extLst>
              <a:ext uri="{FF2B5EF4-FFF2-40B4-BE49-F238E27FC236}">
                <a16:creationId xmlns:a16="http://schemas.microsoft.com/office/drawing/2014/main" id="{B6055311-6DF9-40D3-B6DF-8D5CFBEBC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68" b="39502"/>
          <a:stretch/>
        </p:blipFill>
        <p:spPr>
          <a:xfrm>
            <a:off x="5335383" y="406897"/>
            <a:ext cx="6709836" cy="45106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24EC38-F55D-4164-99DD-39490BDD3FEE}"/>
              </a:ext>
            </a:extLst>
          </p:cNvPr>
          <p:cNvSpPr txBox="1"/>
          <p:nvPr/>
        </p:nvSpPr>
        <p:spPr>
          <a:xfrm>
            <a:off x="428625" y="2676525"/>
            <a:ext cx="46958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(2020 – 2040)</a:t>
            </a:r>
          </a:p>
          <a:p>
            <a:endParaRPr lang="en-US" b="1" dirty="0">
              <a:latin typeface="Avenir Next LT Pro" panose="020B0504020202020204" pitchFamily="34" charset="0"/>
            </a:endParaRPr>
          </a:p>
          <a:p>
            <a:r>
              <a:rPr lang="en-US" b="1" dirty="0">
                <a:latin typeface="Avenir Next LT Pro" panose="020B0504020202020204" pitchFamily="34" charset="0"/>
              </a:rPr>
              <a:t>Fuels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Avenir Next LT Pro" panose="020B0504020202020204" pitchFamily="34" charset="0"/>
              </a:rPr>
              <a:t>Oil &amp; natural gas</a:t>
            </a:r>
            <a:r>
              <a:rPr lang="en-US" dirty="0">
                <a:latin typeface="Avenir Next LT Pro" panose="020B0504020202020204" pitchFamily="34" charset="0"/>
              </a:rPr>
              <a:t> expected to rise gradually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Avenir Next LT Pro" panose="020B0504020202020204" pitchFamily="34" charset="0"/>
              </a:rPr>
              <a:t>Coal</a:t>
            </a:r>
            <a:r>
              <a:rPr lang="en-US" dirty="0">
                <a:latin typeface="Avenir Next LT Pro" panose="020B0504020202020204" pitchFamily="34" charset="0"/>
              </a:rPr>
              <a:t> expected to decline drastically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Avenir Next LT Pro" panose="020B0504020202020204" pitchFamily="34" charset="0"/>
              </a:rPr>
              <a:t>Biofuels/gases </a:t>
            </a:r>
            <a:r>
              <a:rPr lang="en-US" dirty="0">
                <a:latin typeface="Avenir Next LT Pro" panose="020B0504020202020204" pitchFamily="34" charset="0"/>
              </a:rPr>
              <a:t>expected to 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Next LT Pro" panose="020B0504020202020204" pitchFamily="34" charset="0"/>
            </a:endParaRPr>
          </a:p>
          <a:p>
            <a:r>
              <a:rPr lang="en-US" b="1" dirty="0">
                <a:latin typeface="Avenir Next LT Pro" panose="020B0504020202020204" pitchFamily="34" charset="0"/>
              </a:rPr>
              <a:t>Power</a:t>
            </a:r>
            <a:r>
              <a:rPr lang="en-US" dirty="0">
                <a:latin typeface="Avenir Next LT Pro" panose="020B05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Avenir Next LT Pro" panose="020B0504020202020204" pitchFamily="34" charset="0"/>
              </a:rPr>
              <a:t>Fossil fuels</a:t>
            </a:r>
            <a:r>
              <a:rPr lang="en-US" dirty="0">
                <a:latin typeface="Avenir Next LT Pro" panose="020B0504020202020204" pitchFamily="34" charset="0"/>
              </a:rPr>
              <a:t> expected to fall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Avenir Next LT Pro" panose="020B0504020202020204" pitchFamily="34" charset="0"/>
              </a:rPr>
              <a:t>Nuclear</a:t>
            </a:r>
            <a:r>
              <a:rPr lang="en-US" dirty="0">
                <a:latin typeface="Avenir Next LT Pro" panose="020B0504020202020204" pitchFamily="34" charset="0"/>
              </a:rPr>
              <a:t> expected to remain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>
                <a:latin typeface="Avenir Next LT Pro" panose="020B0504020202020204" pitchFamily="34" charset="0"/>
              </a:rPr>
              <a:t>Renewables</a:t>
            </a:r>
            <a:r>
              <a:rPr lang="en-US" dirty="0">
                <a:latin typeface="Avenir Next LT Pro" panose="020B0504020202020204" pitchFamily="34" charset="0"/>
              </a:rPr>
              <a:t> expected to rise</a:t>
            </a:r>
          </a:p>
          <a:p>
            <a:endParaRPr lang="en-US" dirty="0">
              <a:latin typeface="Avenir Next LT Pro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7D7105-8B37-4B2B-9AB0-9B7FD3E19F2A}"/>
              </a:ext>
            </a:extLst>
          </p:cNvPr>
          <p:cNvSpPr txBox="1"/>
          <p:nvPr/>
        </p:nvSpPr>
        <p:spPr>
          <a:xfrm>
            <a:off x="5332002" y="5169515"/>
            <a:ext cx="65461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Avenir Next LT Pro" panose="020B0504020202020204" pitchFamily="34" charset="0"/>
              </a:rPr>
              <a:t>“We have to tackle the existing energy infrastructure, which if it is left will make all of our climate goals out of reach.”</a:t>
            </a:r>
            <a:endParaRPr lang="en-US" dirty="0">
              <a:latin typeface="Avenir Next LT Pro" panose="020B0504020202020204" pitchFamily="34" charset="0"/>
            </a:endParaRPr>
          </a:p>
          <a:p>
            <a:pPr algn="r"/>
            <a:r>
              <a:rPr lang="en-US" b="1" dirty="0">
                <a:latin typeface="Avenir Next LT Pro" panose="020B0504020202020204" pitchFamily="34" charset="0"/>
              </a:rPr>
              <a:t>-</a:t>
            </a:r>
            <a:r>
              <a:rPr lang="en-US" b="1" dirty="0" err="1">
                <a:latin typeface="Avenir Next LT Pro" panose="020B0504020202020204" pitchFamily="34" charset="0"/>
              </a:rPr>
              <a:t>Fatih</a:t>
            </a:r>
            <a:r>
              <a:rPr lang="en-US" b="1" dirty="0">
                <a:latin typeface="Avenir Next LT Pro" panose="020B0504020202020204" pitchFamily="34" charset="0"/>
              </a:rPr>
              <a:t> </a:t>
            </a:r>
            <a:r>
              <a:rPr lang="en-US" b="1" dirty="0" err="1">
                <a:latin typeface="Avenir Next LT Pro" panose="020B0504020202020204" pitchFamily="34" charset="0"/>
              </a:rPr>
              <a:t>Birol</a:t>
            </a:r>
            <a:r>
              <a:rPr lang="en-US" b="1" dirty="0">
                <a:latin typeface="Avenir Next LT Pro" panose="020B0504020202020204" pitchFamily="34" charset="0"/>
              </a:rPr>
              <a:t> </a:t>
            </a:r>
          </a:p>
          <a:p>
            <a:pPr algn="r"/>
            <a:r>
              <a:rPr lang="en-US" b="1" dirty="0">
                <a:latin typeface="Avenir Next LT Pro" panose="020B0504020202020204" pitchFamily="34" charset="0"/>
              </a:rPr>
              <a:t>IEA Executive Director</a:t>
            </a:r>
          </a:p>
        </p:txBody>
      </p:sp>
    </p:spTree>
    <p:extLst>
      <p:ext uri="{BB962C8B-B14F-4D97-AF65-F5344CB8AC3E}">
        <p14:creationId xmlns:p14="http://schemas.microsoft.com/office/powerpoint/2010/main" val="3732904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8D018-CF63-40FB-97D9-8D5227CD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516835"/>
            <a:ext cx="5344159" cy="166650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Conclusion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F5E1B23-FB88-49CE-8D2F-060CEEE6905B}"/>
              </a:ext>
            </a:extLst>
          </p:cNvPr>
          <p:cNvSpPr txBox="1"/>
          <p:nvPr/>
        </p:nvSpPr>
        <p:spPr>
          <a:xfrm>
            <a:off x="332741" y="2628929"/>
            <a:ext cx="534415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venir Next LT Pro" panose="020B0504020202020204" pitchFamily="34" charset="0"/>
              </a:rPr>
              <a:t>Although fossil-fuel investments dropped in the short run, those impacts may be short-lived. </a:t>
            </a:r>
          </a:p>
          <a:p>
            <a:endParaRPr lang="en-US" sz="2000" b="1" dirty="0">
              <a:latin typeface="Avenir Next LT Pro" panose="020B0504020202020204" pitchFamily="34" charset="0"/>
            </a:endParaRPr>
          </a:p>
          <a:p>
            <a:r>
              <a:rPr lang="en-US" sz="2000" b="1" dirty="0">
                <a:latin typeface="Avenir Next LT Pro" panose="020B0504020202020204" pitchFamily="34" charset="0"/>
              </a:rPr>
              <a:t>Example:</a:t>
            </a:r>
          </a:p>
          <a:p>
            <a:r>
              <a:rPr lang="en-US" sz="2000" b="1" dirty="0">
                <a:latin typeface="Avenir Next LT Pro" panose="020B0504020202020204" pitchFamily="34" charset="0"/>
              </a:rPr>
              <a:t>China - </a:t>
            </a:r>
            <a:r>
              <a:rPr lang="en-US" sz="2000" dirty="0">
                <a:latin typeface="Avenir Next LT Pro" panose="020B0504020202020204" pitchFamily="34" charset="0"/>
              </a:rPr>
              <a:t>The first country to experience the pandemic and reboot its economy, has already seen emissions levels return to pre-pandemic levels</a:t>
            </a:r>
          </a:p>
          <a:p>
            <a:endParaRPr lang="en-US" sz="2000" dirty="0">
              <a:latin typeface="Avenir Next LT Pro" panose="020B0504020202020204" pitchFamily="34" charset="0"/>
            </a:endParaRPr>
          </a:p>
          <a:p>
            <a:endParaRPr lang="en-US" sz="2000" dirty="0">
              <a:latin typeface="Avenir Next LT Pro" panose="020B0504020202020204" pitchFamily="34" charset="0"/>
            </a:endParaRP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61AAD08F-A038-4CA3-A5B6-EA5EE7216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5999" y="516835"/>
            <a:ext cx="5419145" cy="238891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B1C80B2-72BD-47E7-B205-FA15289837FA}"/>
              </a:ext>
            </a:extLst>
          </p:cNvPr>
          <p:cNvSpPr txBox="1"/>
          <p:nvPr/>
        </p:nvSpPr>
        <p:spPr>
          <a:xfrm>
            <a:off x="6095999" y="4914314"/>
            <a:ext cx="525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venir Next LT Pro" panose="020B0504020202020204" pitchFamily="34" charset="0"/>
              </a:rPr>
              <a:t>Bottom Line: </a:t>
            </a:r>
            <a:r>
              <a:rPr lang="en-US" dirty="0">
                <a:latin typeface="Avenir Next LT Pro" panose="020B0504020202020204" pitchFamily="34" charset="0"/>
              </a:rPr>
              <a:t>The world is slowly transitioning to running on clean renewable energy</a:t>
            </a:r>
            <a:endParaRPr lang="en-US" b="1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522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A0DB05-6244-495D-9A3C-C4B5D4907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643467"/>
            <a:ext cx="6255026" cy="50540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8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" panose="020B0504020202020204" pitchFamily="34" charset="0"/>
              </a:rPr>
              <a:t>Questions?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624C8D3-B9AD-4F4F-8554-4EAF3724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67F0F8-8302-417B-8CFB-FBE8ECDEC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612" y="1885232"/>
            <a:ext cx="3789955" cy="252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60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VTI">
  <a:themeElements>
    <a:clrScheme name="AnalogousFromLightSeed_2SEEDS">
      <a:dk1>
        <a:srgbClr val="000000"/>
      </a:dk1>
      <a:lt1>
        <a:srgbClr val="FFFFFF"/>
      </a:lt1>
      <a:dk2>
        <a:srgbClr val="22363C"/>
      </a:dk2>
      <a:lt2>
        <a:srgbClr val="E2E6E8"/>
      </a:lt2>
      <a:accent1>
        <a:srgbClr val="C18C78"/>
      </a:accent1>
      <a:accent2>
        <a:srgbClr val="CC9099"/>
      </a:accent2>
      <a:accent3>
        <a:srgbClr val="B19F77"/>
      </a:accent3>
      <a:accent4>
        <a:srgbClr val="6DAFA2"/>
      </a:accent4>
      <a:accent5>
        <a:srgbClr val="70ACBC"/>
      </a:accent5>
      <a:accent6>
        <a:srgbClr val="7893C1"/>
      </a:accent6>
      <a:hlink>
        <a:srgbClr val="5E8A9B"/>
      </a:hlink>
      <a:folHlink>
        <a:srgbClr val="7F7F7F"/>
      </a:folHlink>
    </a:clrScheme>
    <a:fontScheme name="Retrospect">
      <a:majorFont>
        <a:latin typeface="Tw Cen M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394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Calibri</vt:lpstr>
      <vt:lpstr>Tw Cen MT</vt:lpstr>
      <vt:lpstr>RetrospectVTI</vt:lpstr>
      <vt:lpstr>Coronavirus Pandemic Speeds Shift to Cleaner Energy </vt:lpstr>
      <vt:lpstr>International Energy Agency (IEA)</vt:lpstr>
      <vt:lpstr>Coronavirus Pandemic Impacts Demand</vt:lpstr>
      <vt:lpstr>Recovery </vt:lpstr>
      <vt:lpstr>Oil Demand Expected Return </vt:lpstr>
      <vt:lpstr>IEA Investment Forecasts </vt:lpstr>
      <vt:lpstr>Conclusion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Coronavirus Pandemic Speeds Shift to Cleaner Energy</dc:title>
  <dc:creator>Benjamin Coit</dc:creator>
  <cp:lastModifiedBy>Khadija Ouzaka</cp:lastModifiedBy>
  <cp:revision>13</cp:revision>
  <dcterms:created xsi:type="dcterms:W3CDTF">2020-10-13T08:46:46Z</dcterms:created>
  <dcterms:modified xsi:type="dcterms:W3CDTF">2020-10-18T22:48:11Z</dcterms:modified>
</cp:coreProperties>
</file>